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04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4" orient="horz" pos="16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en Yue Choong" initials="JYC" lastIdx="1" clrIdx="0">
    <p:extLst>
      <p:ext uri="{19B8F6BF-5375-455C-9EA6-DF929625EA0E}">
        <p15:presenceInfo xmlns:p15="http://schemas.microsoft.com/office/powerpoint/2012/main" userId="7e71f7a87e14dc5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A2"/>
    <a:srgbClr val="17AA23"/>
    <a:srgbClr val="04BA05"/>
    <a:srgbClr val="33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7" autoAdjust="0"/>
    <p:restoredTop sz="95179" autoAdjust="0"/>
  </p:normalViewPr>
  <p:slideViewPr>
    <p:cSldViewPr snapToGrid="0" snapToObjects="1">
      <p:cViewPr varScale="1">
        <p:scale>
          <a:sx n="86" d="100"/>
          <a:sy n="86" d="100"/>
        </p:scale>
        <p:origin x="1008" y="200"/>
      </p:cViewPr>
      <p:guideLst>
        <p:guide orient="horz" pos="2115"/>
        <p:guide pos="3840"/>
        <p:guide orient="horz" pos="16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472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6401-FA08-4630-AA7F-00374369FB30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116AB-3B63-4AC3-944B-3F6FD91B80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0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5070-06DD-4AEA-8F76-5E7588537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4" y="1709738"/>
            <a:ext cx="111407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7418E-AC50-4944-8B81-6E8DFAFED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215" y="4589463"/>
            <a:ext cx="111407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603B8-2B82-422E-A84C-1A4DEFDA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87BB-2FAB-49A5-A928-9B743ADEB839}" type="datetime1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1197E-C737-48B5-A6C1-891000F19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E20C0-6C14-42D7-A9FE-E8DF5BC0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74F6-2F03-4D7A-8338-726B4E426A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0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C0A4-9331-43D2-BA3B-DA79FE7B7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CC80-C8DE-4B79-A35D-7832A93EB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FAFB4-3AA8-4A75-835C-3D3C3E9D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AB77-DFCF-40F9-BBE3-6F106398EB17}" type="datetime1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AE10F-1EF3-4B3F-AAA0-6CAE2273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C93D0-8493-4BCE-B22C-1A7313F6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74F6-2F03-4D7A-8338-726B4E426A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2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46ECD-EB61-4DE1-99AA-16CB088F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14" y="365125"/>
            <a:ext cx="11226972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6505C-30E8-468A-A3E8-27F8FF8D7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13" y="1825625"/>
            <a:ext cx="112269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E515A-B7F4-48D3-9610-FE855B83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2513" y="6356350"/>
            <a:ext cx="2743200" cy="365125"/>
          </a:xfrm>
        </p:spPr>
        <p:txBody>
          <a:bodyPr/>
          <a:lstStyle/>
          <a:p>
            <a:fld id="{79CB0676-7D51-491F-BC47-9E12FB419F41}" type="datetime1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AB2A-9831-4C63-9A24-9F3994043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586E-A94F-448E-B083-E9FB4868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6284" y="6356350"/>
            <a:ext cx="2743200" cy="365125"/>
          </a:xfrm>
        </p:spPr>
        <p:txBody>
          <a:bodyPr/>
          <a:lstStyle/>
          <a:p>
            <a:fld id="{1C0474F6-2F03-4D7A-8338-726B4E426A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89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CB6E-A2C0-470B-ADB2-5DE0A12C2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13" y="365125"/>
            <a:ext cx="1122697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3A05-8CE8-4908-8614-53B5ACBE7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513" y="1825625"/>
            <a:ext cx="5537287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4A629-9649-4560-B565-36AFCED87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372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E19BD-6808-4287-BBAD-77F30814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2513" y="6356350"/>
            <a:ext cx="2743200" cy="365125"/>
          </a:xfrm>
        </p:spPr>
        <p:txBody>
          <a:bodyPr/>
          <a:lstStyle/>
          <a:p>
            <a:fld id="{B9647D8D-B107-4863-B991-6F1B73398F1A}" type="datetime1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B8173-D300-42E9-BA17-BE8BE108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0809D-3D76-4B81-9B4B-41EAD9AD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6284" y="6356350"/>
            <a:ext cx="2743200" cy="365125"/>
          </a:xfrm>
        </p:spPr>
        <p:txBody>
          <a:bodyPr/>
          <a:lstStyle/>
          <a:p>
            <a:fld id="{1C0474F6-2F03-4D7A-8338-726B4E426A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93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E246-FEEB-4390-97D7-C364CAF6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14" y="365125"/>
            <a:ext cx="1120165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1A820-BCF3-4CBD-B222-163A3B87F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514" y="1681163"/>
            <a:ext cx="5515061" cy="59637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4F952-FE24-4C96-A28F-7DE46F410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514" y="2277533"/>
            <a:ext cx="5515061" cy="3912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DD142E-0FB5-46E1-8A87-F3EC8D377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511971" cy="59637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046B4-8524-4CA7-8C5D-70176C7AC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277533"/>
            <a:ext cx="5511971" cy="39121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633D4-ADD2-41C2-A307-5AC15250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A125EC9-BED5-4079-87BE-2204001A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2513" y="6356350"/>
            <a:ext cx="2743200" cy="365125"/>
          </a:xfrm>
        </p:spPr>
        <p:txBody>
          <a:bodyPr/>
          <a:lstStyle/>
          <a:p>
            <a:fld id="{D7BC633F-59F2-4ACC-8D4B-89783AB6362B}" type="datetime1">
              <a:rPr lang="en-GB" smtClean="0"/>
              <a:t>25/05/2021</a:t>
            </a:fld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C130A58-13A9-43ED-A2C5-EB6E5441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6284" y="6356350"/>
            <a:ext cx="2743200" cy="365125"/>
          </a:xfrm>
        </p:spPr>
        <p:txBody>
          <a:bodyPr/>
          <a:lstStyle/>
          <a:p>
            <a:fld id="{1C0474F6-2F03-4D7A-8338-726B4E426A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20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E25A5-FBFA-45C2-B860-82CED5736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13" y="365125"/>
            <a:ext cx="1120165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4CA5A-C541-4D84-8863-97DCD7D9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A125F4-EDC1-48AB-977E-9923A658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2513" y="6356350"/>
            <a:ext cx="2743200" cy="365125"/>
          </a:xfrm>
        </p:spPr>
        <p:txBody>
          <a:bodyPr/>
          <a:lstStyle/>
          <a:p>
            <a:fld id="{3F0C375C-E4D2-44AE-93EC-86D01D6FB7E7}" type="datetime1">
              <a:rPr lang="en-GB" smtClean="0"/>
              <a:t>25/05/2021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A852CBE-1FC2-4E40-9660-F35BC886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6284" y="6356350"/>
            <a:ext cx="2743200" cy="365125"/>
          </a:xfrm>
        </p:spPr>
        <p:txBody>
          <a:bodyPr/>
          <a:lstStyle/>
          <a:p>
            <a:fld id="{1C0474F6-2F03-4D7A-8338-726B4E426A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71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35D1D-F398-4340-9030-228AB2B1F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92F631F-9EA6-4FC9-9E74-71CC1240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2513" y="6356350"/>
            <a:ext cx="2743200" cy="365125"/>
          </a:xfrm>
        </p:spPr>
        <p:txBody>
          <a:bodyPr/>
          <a:lstStyle/>
          <a:p>
            <a:fld id="{C60345FB-5DE7-4CF6-8840-E50081761595}" type="datetime1">
              <a:rPr lang="en-GB" smtClean="0"/>
              <a:t>25/05/2021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ACD268A-1969-4100-B32A-9857B56B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6284" y="6356350"/>
            <a:ext cx="2743200" cy="365125"/>
          </a:xfrm>
        </p:spPr>
        <p:txBody>
          <a:bodyPr/>
          <a:lstStyle/>
          <a:p>
            <a:fld id="{1C0474F6-2F03-4D7A-8338-726B4E426A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25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01ACF003-7597-5347-AD21-19715517B67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00832758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think-cell Slide" r:id="rId11" imgW="7772400" imgH="10058400" progId="TCLayout.ActiveDocument.1">
                  <p:embed/>
                </p:oleObj>
              </mc:Choice>
              <mc:Fallback>
                <p:oleObj name="think-cell Slide" r:id="rId11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6534E-49E1-46CD-9841-A88F4C6B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14" y="365125"/>
            <a:ext cx="112269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68A39-1C76-43C3-9A97-35C4C9E42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514" y="1825625"/>
            <a:ext cx="1122697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199AE-C46F-47B1-8EC9-33CEECDF0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251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D042-AB43-4773-9AC8-BD7A9F28288A}" type="datetime1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04921-D2E4-48BE-8ED8-5C848A9E8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3F5B0-ADC8-4784-960B-CE427DACF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628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74F6-2F03-4D7A-8338-726B4E426AA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9EE7D5-5DC1-4407-810D-2F56947B83B2}"/>
              </a:ext>
            </a:extLst>
          </p:cNvPr>
          <p:cNvSpPr/>
          <p:nvPr userDrawn="1"/>
        </p:nvSpPr>
        <p:spPr>
          <a:xfrm>
            <a:off x="553949" y="1624080"/>
            <a:ext cx="1620000" cy="72000"/>
          </a:xfrm>
          <a:prstGeom prst="rect">
            <a:avLst/>
          </a:prstGeom>
          <a:solidFill>
            <a:srgbClr val="17AA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9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0036A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40AD-2731-4A08-AFFD-81690F91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Malaysian Regulatory Regime</a:t>
            </a:r>
            <a:br>
              <a:rPr lang="en-GB" dirty="0"/>
            </a:br>
            <a:r>
              <a:rPr lang="en-GB" sz="2500" dirty="0"/>
              <a:t>Five government-led initiatives have increased the attractiveness of solar in Malaysia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2260E5-7424-498B-9038-7AB98257F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74F6-2F03-4D7A-8338-726B4E426AA7}" type="slidenum">
              <a:rPr lang="en-GB" smtClean="0"/>
              <a:t>1</a:t>
            </a:fld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E68B37-21B6-F947-8FF0-4FA691879D5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9378" y="1848605"/>
            <a:ext cx="735748" cy="7357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06881C-0A15-8E49-ADFB-9BAF0CA36C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9843" y="1811818"/>
            <a:ext cx="809323" cy="8093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06EEC1-6F02-3D4A-BF55-F65E25353C2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8271" y="1848605"/>
            <a:ext cx="735748" cy="7357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D25AA7-530E-2643-A58E-60672CDBFD1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65" y="1882048"/>
            <a:ext cx="668862" cy="6688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0BEBA1-6459-6D46-B084-CE10A1444786}"/>
              </a:ext>
            </a:extLst>
          </p:cNvPr>
          <p:cNvSpPr txBox="1"/>
          <p:nvPr/>
        </p:nvSpPr>
        <p:spPr>
          <a:xfrm>
            <a:off x="479582" y="2666641"/>
            <a:ext cx="197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Net Energy Metering</a:t>
            </a:r>
          </a:p>
          <a:p>
            <a:pPr algn="ctr"/>
            <a:r>
              <a:rPr lang="en-US" sz="1400" b="1" dirty="0"/>
              <a:t>(NEM)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80E7F0-6940-D243-B510-33FB0DFAA52E}"/>
              </a:ext>
            </a:extLst>
          </p:cNvPr>
          <p:cNvSpPr txBox="1"/>
          <p:nvPr/>
        </p:nvSpPr>
        <p:spPr>
          <a:xfrm>
            <a:off x="2696833" y="2666641"/>
            <a:ext cx="197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Self-Consumption</a:t>
            </a:r>
          </a:p>
          <a:p>
            <a:pPr algn="ctr"/>
            <a:r>
              <a:rPr lang="en-US" sz="1400" b="1" dirty="0"/>
              <a:t>(</a:t>
            </a:r>
            <a:r>
              <a:rPr lang="en-US" sz="1400" b="1" dirty="0" err="1"/>
              <a:t>Selco</a:t>
            </a:r>
            <a:r>
              <a:rPr lang="en-US" sz="1400" b="1" dirty="0"/>
              <a:t>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8C8C9F-443D-F04F-9907-3FCF899CEC0C}"/>
              </a:ext>
            </a:extLst>
          </p:cNvPr>
          <p:cNvSpPr/>
          <p:nvPr/>
        </p:nvSpPr>
        <p:spPr>
          <a:xfrm>
            <a:off x="1671264" y="5900734"/>
            <a:ext cx="4209848" cy="425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Applicable to commercial and industrial solar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F6A7D8-9C8B-D14B-91BA-9C9FB24EE129}"/>
              </a:ext>
            </a:extLst>
          </p:cNvPr>
          <p:cNvSpPr txBox="1"/>
          <p:nvPr/>
        </p:nvSpPr>
        <p:spPr>
          <a:xfrm>
            <a:off x="7460689" y="2558919"/>
            <a:ext cx="1973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New Enhanced Dispatch Agreement (NEDA)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1062C7-A861-3A45-A72B-BD195F3C95F4}"/>
              </a:ext>
            </a:extLst>
          </p:cNvPr>
          <p:cNvSpPr txBox="1"/>
          <p:nvPr/>
        </p:nvSpPr>
        <p:spPr>
          <a:xfrm>
            <a:off x="9677941" y="2666641"/>
            <a:ext cx="197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Large Scale Solar </a:t>
            </a:r>
            <a:br>
              <a:rPr lang="en-US" sz="1400" b="1" dirty="0"/>
            </a:br>
            <a:r>
              <a:rPr lang="en-US" sz="1400" b="1" dirty="0"/>
              <a:t>(LSS)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03D987-9D4F-E34D-801D-8D33AF8988C8}"/>
              </a:ext>
            </a:extLst>
          </p:cNvPr>
          <p:cNvSpPr txBox="1"/>
          <p:nvPr/>
        </p:nvSpPr>
        <p:spPr>
          <a:xfrm>
            <a:off x="7405499" y="3340100"/>
            <a:ext cx="2073741" cy="222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Program which allows companies to operate as Merchant Generators to sell energy to a Single Buyer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Designed to encourage competition and cost efficiency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6F0FB1-E4DE-DA48-8ADE-2E31DF404DFA}"/>
              </a:ext>
            </a:extLst>
          </p:cNvPr>
          <p:cNvSpPr txBox="1"/>
          <p:nvPr/>
        </p:nvSpPr>
        <p:spPr>
          <a:xfrm>
            <a:off x="9671287" y="3337272"/>
            <a:ext cx="2073741" cy="20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Scheme which enables businesses to operate solar PV farms with capacity ranging from 10MWac to 50MWac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License to operate obtained via competitive bidding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DF00FF-0A72-0344-A189-4667BE13F50C}"/>
              </a:ext>
            </a:extLst>
          </p:cNvPr>
          <p:cNvSpPr/>
          <p:nvPr/>
        </p:nvSpPr>
        <p:spPr>
          <a:xfrm>
            <a:off x="7480224" y="5900734"/>
            <a:ext cx="4209848" cy="425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Applicable to utility scale solar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92BAC0-D489-0D49-9878-28466D1B01EA}"/>
              </a:ext>
            </a:extLst>
          </p:cNvPr>
          <p:cNvSpPr txBox="1"/>
          <p:nvPr/>
        </p:nvSpPr>
        <p:spPr>
          <a:xfrm>
            <a:off x="1694454" y="6293842"/>
            <a:ext cx="9000000" cy="40011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en-MY" sz="800" i="1" dirty="0"/>
              <a:t>Source: Sustainable Energy Development Authority of Malaysia, </a:t>
            </a:r>
            <a:r>
              <a:rPr lang="en-MY" sz="800" i="1" dirty="0" err="1"/>
              <a:t>TNBx</a:t>
            </a:r>
            <a:endParaRPr lang="en-MY" sz="800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B8356C-7A3C-4D35-80C9-20EBFABB6926}"/>
              </a:ext>
            </a:extLst>
          </p:cNvPr>
          <p:cNvSpPr txBox="1"/>
          <p:nvPr/>
        </p:nvSpPr>
        <p:spPr>
          <a:xfrm>
            <a:off x="4980991" y="2558919"/>
            <a:ext cx="2189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Supply Agreement with Renewable Energy</a:t>
            </a:r>
          </a:p>
          <a:p>
            <a:pPr algn="ctr"/>
            <a:r>
              <a:rPr lang="en-US" sz="1400" b="1" dirty="0"/>
              <a:t>(SARE)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7304C6-F456-5A46-880B-9C741819CBEA}"/>
              </a:ext>
            </a:extLst>
          </p:cNvPr>
          <p:cNvSpPr txBox="1"/>
          <p:nvPr/>
        </p:nvSpPr>
        <p:spPr>
          <a:xfrm>
            <a:off x="469814" y="3340100"/>
            <a:ext cx="1973127" cy="242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Program to sell any excess solar generated electricity back to the grid at market rate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Electricity sold will be converted to credits and offset against final electricity bill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81B14B-6D4D-F04A-8F86-1CB0F7116757}"/>
              </a:ext>
            </a:extLst>
          </p:cNvPr>
          <p:cNvSpPr txBox="1"/>
          <p:nvPr/>
        </p:nvSpPr>
        <p:spPr>
          <a:xfrm>
            <a:off x="2682182" y="3340100"/>
            <a:ext cx="1973127" cy="242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Policy which enables homes or businesses to generate solar electricity to reduce utility cost and carbon footprint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Solar electricity generated must all be consumed, not sold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A46C54-E632-48AA-A09C-41BF1EC8B859}"/>
              </a:ext>
            </a:extLst>
          </p:cNvPr>
          <p:cNvSpPr txBox="1"/>
          <p:nvPr/>
        </p:nvSpPr>
        <p:spPr>
          <a:xfrm>
            <a:off x="5069377" y="3340100"/>
            <a:ext cx="2053244" cy="262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Tripartite contract between prosumer, asset owner and TNB that protects both asset owner and prosumer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TNBX will act as collecting agent (incl. metering, billing, collection) for asset owners at a fee</a:t>
            </a:r>
          </a:p>
        </p:txBody>
      </p:sp>
      <p:pic>
        <p:nvPicPr>
          <p:cNvPr id="7170" name="Picture 2" descr="TNBX Sdn Bhd - YouTube">
            <a:extLst>
              <a:ext uri="{FF2B5EF4-FFF2-40B4-BE49-F238E27FC236}">
                <a16:creationId xmlns:a16="http://schemas.microsoft.com/office/drawing/2014/main" id="{822268B1-C935-420D-8056-CBBA119DBC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3" b="25840"/>
          <a:stretch/>
        </p:blipFill>
        <p:spPr bwMode="auto">
          <a:xfrm>
            <a:off x="5584159" y="1964006"/>
            <a:ext cx="1023682" cy="50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3776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c90ee1e1-c015-415f-8aa1-dd21303cc84c"/>
  <p:tag name="THINKCELLPRESENTATIONDONOTDELETE" val="&lt;?xml version=&quot;1.0&quot; encoding=&quot;UTF-16&quot; standalone=&quot;yes&quot;?&gt;&lt;root reqver=&quot;27037&quot;&gt;&lt;version val=&quot;3235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4&quot;/&gt;&lt;end val=&quot;4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kye Theme">
  <a:themeElements>
    <a:clrScheme name="Sky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2060"/>
      </a:accent1>
      <a:accent2>
        <a:srgbClr val="0036A2"/>
      </a:accent2>
      <a:accent3>
        <a:srgbClr val="17AA23"/>
      </a:accent3>
      <a:accent4>
        <a:srgbClr val="7A8C8E"/>
      </a:accent4>
      <a:accent5>
        <a:srgbClr val="FFC000"/>
      </a:accent5>
      <a:accent6>
        <a:srgbClr val="2683C6"/>
      </a:accent6>
      <a:hlink>
        <a:srgbClr val="6B9F25"/>
      </a:hlink>
      <a:folHlink>
        <a:srgbClr val="9E7800"/>
      </a:folHlink>
    </a:clrScheme>
    <a:fontScheme name="Avenir Book">
      <a:majorFont>
        <a:latin typeface="Avenir Book"/>
        <a:ea typeface=""/>
        <a:cs typeface=""/>
      </a:majorFont>
      <a:minorFont>
        <a:latin typeface="Avenir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9736</TotalTime>
  <Words>207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Skye Theme</vt:lpstr>
      <vt:lpstr>think-cell Slide</vt:lpstr>
      <vt:lpstr>Malaysian Regulatory Regime Five government-led initiatives have increased the attractiveness of solar in Malaysia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Xing Juen Goh</dc:creator>
  <cp:lastModifiedBy>Ross Coull</cp:lastModifiedBy>
  <cp:revision>351</cp:revision>
  <cp:lastPrinted>2021-03-14T06:45:24Z</cp:lastPrinted>
  <dcterms:created xsi:type="dcterms:W3CDTF">2021-02-16T07:43:10Z</dcterms:created>
  <dcterms:modified xsi:type="dcterms:W3CDTF">2021-05-25T07:37:06Z</dcterms:modified>
</cp:coreProperties>
</file>